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0" r:id="rId1"/>
  </p:sldMasterIdLst>
  <p:notesMasterIdLst>
    <p:notesMasterId r:id="rId18"/>
  </p:notesMasterIdLst>
  <p:sldIdLst>
    <p:sldId id="256" r:id="rId2"/>
    <p:sldId id="283" r:id="rId3"/>
    <p:sldId id="271" r:id="rId4"/>
    <p:sldId id="292" r:id="rId5"/>
    <p:sldId id="272" r:id="rId6"/>
    <p:sldId id="273" r:id="rId7"/>
    <p:sldId id="288" r:id="rId8"/>
    <p:sldId id="284" r:id="rId9"/>
    <p:sldId id="286" r:id="rId10"/>
    <p:sldId id="274" r:id="rId11"/>
    <p:sldId id="279" r:id="rId12"/>
    <p:sldId id="285" r:id="rId13"/>
    <p:sldId id="299" r:id="rId14"/>
    <p:sldId id="287" r:id="rId15"/>
    <p:sldId id="278" r:id="rId16"/>
    <p:sldId id="28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84" d="100"/>
          <a:sy n="84" d="100"/>
        </p:scale>
        <p:origin x="3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BAE8A7-EA43-4CEC-9A33-2459F0BAE06B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BB6A8-078B-407A-AABF-AC3BAAEDA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51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870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11485F3E-C80B-46EE-B32D-9F5A2F9AEB46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BB519B3-7B1B-4F88-912D-D4F06A93338F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89C21A1-7B0A-4C45-8B4F-F73CFD1348F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3D9A478-4BBC-456F-9E4B-BE1F612B2B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C821689C-0338-4C7A-A05C-5BD36F2A1E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8A9067B-C9B0-4DCC-B5BD-690EEDD94808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AB706E1-9969-438A-9962-2F170275FA8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9118733-D3C2-40C2-A001-6E158AA959B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399EA88-A6D1-4621-BDF7-1EE40205D65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7D91BCD6-71AA-4F73-8A66-F8DC78941F8D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1E3560C-820B-4BBC-9325-70733EAFD72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A8DC09BB-4640-4DCF-BB5A-E49466EC6A2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BCCE0143-B549-4FFF-AFDE-DCE884F0318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7A99E7AA-9ABE-4AC3-A195-C633B412A37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74148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62748B99-9462-4DD1-8124-906B1381FE3C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AFDA54-0B2F-419E-94BF-E3C95F9D70F1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16D83A9-CDEB-453F-A0B7-FA67B100390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345D75A-B499-4CDC-9C78-A59D8288594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7B4CFD9-0779-45E6-BF62-A540A8E565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3C63F8D-C3EE-43C8-B6B0-7730C7769095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AD0B8EBE-4F46-4C09-A27D-C1B0D079DB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824F008-D77A-451C-AC5C-F870C3F77E0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BF93C46-025B-4AFA-809D-C9A5107DF82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0624A87-BC5C-4842-9494-558D16B741A6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9BABA73-0FD4-46BF-A988-9B65647DE5E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1831C52-1868-4B24-906C-AEFE3CFF6E4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B1F581D-17B0-4B4F-9BAF-FDECF9DF6E8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B79DE088-F2DB-49DF-97A2-76DEA3960A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02908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86A364C9-E9EE-45AD-AD7A-B7042FDF51AC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DCA3049-61EE-40AC-BE1E-14F4002AE2AF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ED5E359-6840-4230-8205-3411CF31955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F1CEE18-57BF-43C4-8816-8F50FE87D32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411D285-8182-41A0-B94F-C5BE775F809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4070872-CCD2-4FB3-B559-963297DA6D40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B730882-9573-4230-862E-E9C14044E35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86FB4E6-3879-4F86-A07B-010F5EC00D4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C2482E2-66BD-4F8E-A713-903CE95E4F2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128CAE-AF70-4093-9144-3E19F9276F35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AC22F3E-80DF-4081-8126-65E14D3B2B8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A4139BEE-E49E-489B-BC50-358ABBB7AE5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8C286614-FA01-4765-9C94-3CA4DBBA099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08C97ED1-1358-4EDA-A296-AF97E142DB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0671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BBE3152E-7E39-42C4-8677-FD04CC1998BF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2C440C9-D5A4-44ED-99E2-8835EAB22149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42D0883-695B-46DC-8366-616FDC36B5B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98C45BD-BC7F-4E6F-87D5-081F6724AA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FF5E7B2-921E-404A-BFD2-E9BB861B58C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D70E140-51F4-4393-B1BC-EDAE2A05B336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CA1538F0-EDC5-4E96-A157-5DFA6CF92BF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5219411-B857-46AB-B464-863FC2B51E4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B470CB3-3026-4E73-AB63-C24CA46EA49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CA92C23-021B-4599-BDDD-82EA2B9BF1D4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33168B1-915D-4604-A5A9-04ACFCC68F8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85BBFDA6-2200-4036-9F48-E50A32BC833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203E4A4-6379-42FD-BAC4-19AD56AB014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C6B049B2-5577-41C5-9025-BF90F25789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3249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18F5D9A8-152D-4ADA-8079-53BAEEFC1646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9CC2A828-20ED-47A3-9424-73CB44AFF4CE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B4C3DCB-AED0-45DB-9F55-E831B3B7806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1743A58-7A5B-4229-A9DF-41DF3593D53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7501873-209D-41C8-AA10-B1699D24406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E87B7D4C-0C9C-45C8-80BF-CB47F8D34713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F599D69-DE65-4494-9B71-DAF947FD484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88F7B4C0-FF9C-4FA9-8A7F-94A880A9EAE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BD2ABB3-1722-4452-AB1B-5A3E899E674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2909ACA-16C7-4E29-AA2E-E2E87AF55C7E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59046A1-69B7-4AC5-8FD6-AA936EA91A9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26BBE5A-20A4-445E-8B5F-DD3DA62804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52949C3-F79B-4A74-9972-1020A265CC8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3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D67568AE-72D7-4DE2-940F-A7563F1148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1923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F288484-E1D0-462F-8077-BAA7AC6A13E4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B8D9F9E-E66F-4278-BF45-A65C06367247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86DA1EF-48F1-4A25-B5EA-7391AEDBA6E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3AC291A-0E4B-4BF4-9D5C-14112342FCB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BC78D99-724B-4012-BC91-20E5CF72BBE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6F2F689-DFD4-4EFC-8EB5-84D7F115DA70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8CEBE90-927D-4CD9-B805-16F9F40D751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5E51C38-5E5C-4D0C-A06A-90630386E7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B59EF2A-E3D3-4707-87C6-7C7F59E8EA6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AC39FEDD-3A9D-451A-9E56-8CA4DEBCE9AB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88A6C6E-9A50-4C83-BB4A-D133E585C28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4520F535-8164-4B90-A69C-C6D652A59D6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32B6C3B-3C26-4156-BB56-EA3B0194D45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5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B5F8314B-2866-4969-91DA-35356DF92A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58207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2E2128B2-4A96-409F-AA4A-734B432B223D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41B7DE9-5F3C-49B6-982D-F4A728E3744C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B8131E9A-D001-424A-94AC-5E38D009EF4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EC44245-1442-446B-A675-F3B017C6532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CAC6470-A2B2-4BBE-A364-A50E872A8B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608D4BA-60A6-4B78-BB2A-3EA1F0C6C31C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A1387F8E-268B-4BE5-A329-83096233E2F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DBE84EA-A188-420E-8B4A-915A6649A57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5345851-CD66-4143-B5D4-6E1127A51AE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3075C80-08B1-4D93-A69F-5E3C1D4CF2D6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EF7C1C4-D4F3-41EB-895B-A3793C306DE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11E6780-D119-4EDC-9FAB-2E3B95184EE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8435CFC-223A-47E5-859B-6E1D946E3A1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1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581B11FD-2EDA-4104-9884-49E4136C2F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69228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42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8B1573E7-7EA5-4F47-8419-EE9E644A3C8E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D2B6AEB-D86D-40BE-99EB-4F8F625131E9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AC8D742-A9D1-4464-8EA4-57E411FE4F7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F29EED4-CA60-416D-BD28-F09A20C5AED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729F771-F5F8-499F-A444-24ED425E27A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9DDAF4E5-FA7F-4480-A6FD-1A8DFFA39F30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4277EFF-ABD5-4420-8745-0E0E3C8251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0886198-3FBC-4D94-9B93-6A856263374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987FB94-54D3-4E91-9A59-5CAD2DD3EE2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C47BAAA-2E1E-40D6-A906-0857E2D77F15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8334AE6-398E-4C66-AF69-BADC0A9789C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24E3D6D-47E2-4BE1-A7D0-C7F276C0F46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8ACC2EB-4347-467E-AB7C-B21748AA39C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3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107F9830-0B28-4F69-AD21-60419AEF7D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85760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CB385BE-0B20-469F-8D96-0C7584FFFFCE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B80A520-547D-4840-8E12-0555904729DE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17D96CB-E33F-4729-B9D4-04548E6EB49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2673561-1F0B-4809-BBD6-478B11A93CB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8B39C8BE-4AA3-43C6-827E-E5715BCFECD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EB529E0-06A1-4E7E-A2F1-8B12ED196645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A311936-9513-4680-9202-BE54E9AEC86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C0D4A5B5-E2A9-4E51-9811-E465E2E8F13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D89F938-ABD2-430B-91BA-841D3B26600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E51D0659-091F-42BB-8ADB-332BCCA25129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681441C-61D8-4E0B-9340-F3DC0E3835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BAB32EEE-2CD0-4C61-BB47-996A4B484CC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071DAC8-D5F0-4540-9C4D-2F90D7E5998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6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400EDEBC-619A-40D3-9928-13E2CBF781D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60133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E225-D0C5-44A6-8864-5A389419B093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620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ndeed.com/q-recruiter-jobs.html" TargetMode="External"/><Relationship Id="rId7" Type="http://schemas.openxmlformats.org/officeDocument/2006/relationships/hyperlink" Target="https://indeed.com/q-pharmaceutical-sales-representative-jobs.html" TargetMode="External"/><Relationship Id="rId2" Type="http://schemas.openxmlformats.org/officeDocument/2006/relationships/hyperlink" Target="https://indeed.com/q-music-agent-jobs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ndeed.com/q-financial-sales-agent-jobs.html" TargetMode="External"/><Relationship Id="rId5" Type="http://schemas.openxmlformats.org/officeDocument/2006/relationships/hyperlink" Target="https://indeed.com/q-promoter-jobs.html" TargetMode="External"/><Relationship Id="rId4" Type="http://schemas.openxmlformats.org/officeDocument/2006/relationships/hyperlink" Target="https://indeed.com/q-literary-agent-jobs.html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4.jpeg"/><Relationship Id="rId4" Type="http://schemas.openxmlformats.org/officeDocument/2006/relationships/hyperlink" Target="https://www.healthcare.gov/glossary/full-time-employee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healthcare.gov/glossary/full-time-employee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hyperlink" Target="http://www.labor.ny.gov/ui/dande/title2.shtm#517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1.jp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F4129-A9BC-4570-B00F-E00EC7BBB2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Career Choice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B28286-6B6C-432E-9C7D-633BE7CE79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1, Lesson-1-1</a:t>
            </a:r>
          </a:p>
          <a:p>
            <a:r>
              <a:rPr lang="en-US" dirty="0"/>
              <a:t>First Element of Personal Finance - Income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6795137-755A-4A24-8D84-D308F5A425DF}"/>
              </a:ext>
            </a:extLst>
          </p:cNvPr>
          <p:cNvGrpSpPr/>
          <p:nvPr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4E5914F-DA70-4123-9C03-A42891C5F17B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001E006-AC5A-4B0C-BF3E-517F0EF6A2C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EBACFE6-05AB-43E4-BB1F-A184183AAA8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7B905D6-B567-42B6-BE36-652A87D6B21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0CF5AB2-9CAA-47E7-8D34-24C84ED1E658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C597513E-9E64-416E-B91F-F59CF8B7608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ACFABC2-732B-49B3-A597-99F1908DB21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D0FC5DC-E6F3-4C7F-9F44-3C9D0D25D07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7283E82-3A96-4813-AF4D-DCB065AFF74A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43A34344-FA21-4772-8860-CF85592289C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61DA66F-7C4C-4713-80B2-6BB85B066DC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BC30F816-82A5-4FF9-9AAD-C0BA87ED58F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8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C6BA3E09-9E65-4FBC-8925-2C68C5C34D9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37408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1B0D2-82B4-4B10-9272-8FE3287FB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977875"/>
            <a:ext cx="9603275" cy="1049235"/>
          </a:xfrm>
        </p:spPr>
        <p:txBody>
          <a:bodyPr>
            <a:normAutofit/>
          </a:bodyPr>
          <a:lstStyle/>
          <a:p>
            <a:r>
              <a:rPr lang="en-US" b="1" dirty="0"/>
              <a:t>2  </a:t>
            </a:r>
            <a:r>
              <a:rPr lang="en-US" b="1" dirty="0">
                <a:solidFill>
                  <a:srgbClr val="FF0000"/>
                </a:solidFill>
              </a:rPr>
              <a:t>Wage</a:t>
            </a:r>
            <a:r>
              <a:rPr lang="en-US" b="1" dirty="0"/>
              <a:t> - </a:t>
            </a:r>
            <a:r>
              <a:rPr lang="en-US" sz="2700" i="1" cap="none" dirty="0">
                <a:latin typeface="+mn-lt"/>
                <a:ea typeface="+mn-ea"/>
                <a:cs typeface="+mn-cs"/>
              </a:rPr>
              <a:t>paid a set amount for every hour worked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C0BF6-E8D3-4D69-9EA8-C2F964865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9" y="1904894"/>
            <a:ext cx="7167285" cy="3450613"/>
          </a:xfrm>
        </p:spPr>
        <p:txBody>
          <a:bodyPr>
            <a:noAutofit/>
          </a:bodyPr>
          <a:lstStyle/>
          <a:p>
            <a:pPr lvl="1" fontAlgn="base">
              <a:lnSpc>
                <a:spcPct val="110000"/>
              </a:lnSpc>
            </a:pPr>
            <a:r>
              <a:rPr lang="en-US" sz="2400" i="1" dirty="0"/>
              <a:t>AKA – Hourly wage </a:t>
            </a:r>
          </a:p>
          <a:p>
            <a:pPr lvl="1" fontAlgn="base">
              <a:lnSpc>
                <a:spcPct val="110000"/>
              </a:lnSpc>
            </a:pPr>
            <a:r>
              <a:rPr lang="en-US" sz="2400" i="1" dirty="0"/>
              <a:t>Size of each paycheck depends directly on how many hours you work.  Ex:  Paid $20 an hour</a:t>
            </a:r>
          </a:p>
          <a:p>
            <a:pPr lvl="1" fontAlgn="base">
              <a:lnSpc>
                <a:spcPct val="110000"/>
              </a:lnSpc>
            </a:pPr>
            <a:r>
              <a:rPr lang="en-US" sz="2400" u="sng" dirty="0">
                <a:solidFill>
                  <a:srgbClr val="FF0000"/>
                </a:solidFill>
              </a:rPr>
              <a:t>Non-Exempt</a:t>
            </a:r>
            <a:r>
              <a:rPr lang="en-US" sz="2400" dirty="0"/>
              <a:t> - workers entitled to earn the federal minimum wage and qualify for overtime pay when working more than 40 hours per week</a:t>
            </a:r>
          </a:p>
          <a:p>
            <a:pPr lvl="1" fontAlgn="base">
              <a:lnSpc>
                <a:spcPct val="110000"/>
              </a:lnSpc>
            </a:pPr>
            <a:r>
              <a:rPr lang="en-US" sz="2400" u="sng" dirty="0">
                <a:solidFill>
                  <a:srgbClr val="FF0000"/>
                </a:solidFill>
              </a:rPr>
              <a:t>Overtime</a:t>
            </a:r>
            <a:r>
              <a:rPr lang="en-US" sz="2400" b="1" dirty="0"/>
              <a:t> </a:t>
            </a:r>
            <a:r>
              <a:rPr lang="en-US" sz="2400" u="sng" dirty="0">
                <a:solidFill>
                  <a:srgbClr val="FF0000"/>
                </a:solidFill>
              </a:rPr>
              <a:t>Pay</a:t>
            </a:r>
            <a:r>
              <a:rPr lang="en-US" sz="2400" b="1" dirty="0"/>
              <a:t>:  </a:t>
            </a:r>
            <a:r>
              <a:rPr lang="en-US" sz="2400" dirty="0"/>
              <a:t>earn one-and-a-half times your hourly rate, for every hour you </a:t>
            </a:r>
            <a:r>
              <a:rPr lang="en-US" sz="2400" b="1" dirty="0"/>
              <a:t>work</a:t>
            </a:r>
            <a:r>
              <a:rPr lang="en-US" sz="2400" dirty="0"/>
              <a:t> above a standard 40-hour workweek</a:t>
            </a:r>
          </a:p>
          <a:p>
            <a:pPr lvl="1" fontAlgn="base">
              <a:lnSpc>
                <a:spcPct val="110000"/>
              </a:lnSpc>
            </a:pPr>
            <a:endParaRPr lang="en-US" sz="2400" i="1" dirty="0"/>
          </a:p>
          <a:p>
            <a:pPr lvl="1" fontAlgn="base">
              <a:lnSpc>
                <a:spcPct val="110000"/>
              </a:lnSpc>
            </a:pPr>
            <a:endParaRPr lang="en-US" sz="2400" dirty="0"/>
          </a:p>
        </p:txBody>
      </p:sp>
      <p:pic>
        <p:nvPicPr>
          <p:cNvPr id="6148" name="Picture 4" descr="3 Ways to Calculate Annual Salary from Hourly Wage - wikiHow">
            <a:extLst>
              <a:ext uri="{FF2B5EF4-FFF2-40B4-BE49-F238E27FC236}">
                <a16:creationId xmlns:a16="http://schemas.microsoft.com/office/drawing/2014/main" id="{4A4F56AE-867E-4AFF-A731-561B36E3CB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53032" y="2117921"/>
            <a:ext cx="3500715" cy="2622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241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1B0D2-82B4-4B10-9272-8FE3287FB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339" y="804519"/>
            <a:ext cx="10067321" cy="104923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3 - </a:t>
            </a:r>
            <a:r>
              <a:rPr lang="en-US" b="1" dirty="0">
                <a:solidFill>
                  <a:srgbClr val="FF0000"/>
                </a:solidFill>
              </a:rPr>
              <a:t>Bonus</a:t>
            </a:r>
            <a:r>
              <a:rPr lang="en-US" b="1" dirty="0"/>
              <a:t> -  </a:t>
            </a:r>
            <a:r>
              <a:rPr lang="en-US" sz="3000" i="1" cap="none" dirty="0">
                <a:latin typeface="+mn-lt"/>
                <a:ea typeface="+mn-ea"/>
                <a:cs typeface="+mn-cs"/>
              </a:rPr>
              <a:t>additional incentives offered to employees on top of their regular salary, often aimed at increasing productivity and employee retention</a:t>
            </a:r>
            <a:br>
              <a:rPr lang="en-US" sz="32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C0BF6-E8D3-4D69-9EA8-C2F964865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4"/>
            <a:ext cx="6347714" cy="4037747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10000"/>
              </a:lnSpc>
              <a:buNone/>
            </a:pPr>
            <a:r>
              <a:rPr lang="en-US" b="1" dirty="0"/>
              <a:t>Common types </a:t>
            </a:r>
            <a:r>
              <a:rPr lang="en-US" dirty="0"/>
              <a:t>of bonuses include </a:t>
            </a:r>
          </a:p>
          <a:p>
            <a:pPr fontAlgn="base">
              <a:lnSpc>
                <a:spcPct val="110000"/>
              </a:lnSpc>
            </a:pPr>
            <a:r>
              <a:rPr lang="en-US" dirty="0"/>
              <a:t>profit-sharing, spot bonuses, sign-on bonuses, milestone bonuses, annual bonuses, retention bonuses, referral bonuses, holiday bonuses and stock options.</a:t>
            </a:r>
          </a:p>
          <a:p>
            <a:pPr marL="0" indent="0" fontAlgn="base">
              <a:lnSpc>
                <a:spcPct val="110000"/>
              </a:lnSpc>
              <a:buNone/>
            </a:pPr>
            <a:r>
              <a:rPr lang="en-US" b="1" dirty="0">
                <a:solidFill>
                  <a:srgbClr val="FF0000"/>
                </a:solidFill>
              </a:rPr>
              <a:t>Discretionary:</a:t>
            </a:r>
            <a:r>
              <a:rPr lang="en-US" dirty="0">
                <a:solidFill>
                  <a:srgbClr val="FF0000"/>
                </a:solidFill>
              </a:rPr>
              <a:t> </a:t>
            </a:r>
            <a:r>
              <a:rPr lang="en-US" dirty="0"/>
              <a:t>These bonuses are awarded at the discretion of the employer, meaning they are not stipulated in your employment contract </a:t>
            </a:r>
          </a:p>
          <a:p>
            <a:pPr marL="0" indent="0" fontAlgn="base">
              <a:lnSpc>
                <a:spcPct val="110000"/>
              </a:lnSpc>
              <a:buNone/>
            </a:pPr>
            <a:r>
              <a:rPr lang="en-US" b="1" dirty="0">
                <a:solidFill>
                  <a:srgbClr val="FF0000"/>
                </a:solidFill>
              </a:rPr>
              <a:t>Nondiscretionary</a:t>
            </a:r>
            <a:r>
              <a:rPr lang="en-US" b="1" dirty="0"/>
              <a:t>:</a:t>
            </a:r>
            <a:r>
              <a:rPr lang="en-US" dirty="0"/>
              <a:t> These incentive based payments are outlined in your employment contract .  If you meet the requirements (ex increase sales by 20%) of your contract, the bonus is paid to you </a:t>
            </a:r>
          </a:p>
        </p:txBody>
      </p:sp>
      <p:pic>
        <p:nvPicPr>
          <p:cNvPr id="1026" name="Picture 2" descr="Bonus - Definition, Importance and ...">
            <a:extLst>
              <a:ext uri="{FF2B5EF4-FFF2-40B4-BE49-F238E27FC236}">
                <a16:creationId xmlns:a16="http://schemas.microsoft.com/office/drawing/2014/main" id="{474D9CE6-6943-63AC-D333-A33E15C257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16" r="17599"/>
          <a:stretch/>
        </p:blipFill>
        <p:spPr bwMode="auto">
          <a:xfrm>
            <a:off x="7799293" y="2015734"/>
            <a:ext cx="4152154" cy="345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224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F7321-8489-4530-BCB2-CA0DBE211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502" y="846789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en-US" dirty="0"/>
              <a:t>4 – </a:t>
            </a:r>
            <a:r>
              <a:rPr lang="en-US" dirty="0">
                <a:solidFill>
                  <a:srgbClr val="FF0000"/>
                </a:solidFill>
              </a:rPr>
              <a:t>Commission </a:t>
            </a:r>
            <a:r>
              <a:rPr lang="en-US" dirty="0"/>
              <a:t> - </a:t>
            </a:r>
            <a:r>
              <a:rPr lang="en-US" sz="3000" i="1" cap="none" dirty="0">
                <a:latin typeface="+mn-lt"/>
                <a:ea typeface="+mn-ea"/>
                <a:cs typeface="+mn-cs"/>
              </a:rPr>
              <a:t>sum of money that is paid to an employee as a percentage of what he/she sold</a:t>
            </a:r>
            <a:br>
              <a:rPr lang="en-US" dirty="0"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226F6-4A2C-4F79-9ED2-0A4DB4B18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1903" y="2057299"/>
            <a:ext cx="6653330" cy="345061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Straight</a:t>
            </a:r>
            <a:r>
              <a:rPr lang="en-US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you receive no hourly wage, but get paid a percentage of what you sold </a:t>
            </a:r>
            <a:endParaRPr lang="en-US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If sold $1000 in books get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0% =</a:t>
            </a:r>
          </a:p>
          <a:p>
            <a:pPr>
              <a:lnSpc>
                <a:spcPct val="110000"/>
              </a:lnSpc>
            </a:pP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</a:t>
            </a:r>
            <a:r>
              <a:rPr lang="en-US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plus</a:t>
            </a:r>
            <a:r>
              <a:rPr lang="en-US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</a:t>
            </a:r>
            <a:r>
              <a:rPr lang="en-US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paid an hourly wage or lump sum plus a percent of your sales.  </a:t>
            </a:r>
          </a:p>
          <a:p>
            <a:pPr>
              <a:lnSpc>
                <a:spcPct val="11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example, a Scheels employee worked 10 hours this week at $10 plus 5% of sales 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Wage = 10X $10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base pay, and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sold $1000 for the week at 5%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</a:p>
        </p:txBody>
      </p:sp>
      <p:pic>
        <p:nvPicPr>
          <p:cNvPr id="9218" name="Picture 2" descr="Sales Commission Plan Examples (for any type of business!) - Easy Marketing  A2Z">
            <a:extLst>
              <a:ext uri="{FF2B5EF4-FFF2-40B4-BE49-F238E27FC236}">
                <a16:creationId xmlns:a16="http://schemas.microsoft.com/office/drawing/2014/main" id="{F441C6DD-44AE-4D12-AB9C-385962EE31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92" r="22850" b="1"/>
          <a:stretch/>
        </p:blipFill>
        <p:spPr bwMode="auto">
          <a:xfrm>
            <a:off x="7865232" y="1828113"/>
            <a:ext cx="4047367" cy="378950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4B27A1C-274A-4634-B80B-E226E5FD066C}"/>
              </a:ext>
            </a:extLst>
          </p:cNvPr>
          <p:cNvSpPr/>
          <p:nvPr/>
        </p:nvSpPr>
        <p:spPr>
          <a:xfrm>
            <a:off x="5926954" y="2749358"/>
            <a:ext cx="1938279" cy="6650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$400 gross wage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42811F-885B-4CDD-8652-CEA0AAC40BF9}"/>
              </a:ext>
            </a:extLst>
          </p:cNvPr>
          <p:cNvSpPr/>
          <p:nvPr/>
        </p:nvSpPr>
        <p:spPr>
          <a:xfrm>
            <a:off x="1211903" y="5507912"/>
            <a:ext cx="9603275" cy="6650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$10 X 10 = $100 base plus $1000 X .05 = $50.00 for a gross wage of $150</a:t>
            </a:r>
          </a:p>
        </p:txBody>
      </p:sp>
    </p:spTree>
    <p:extLst>
      <p:ext uri="{BB962C8B-B14F-4D97-AF65-F5344CB8AC3E}">
        <p14:creationId xmlns:p14="http://schemas.microsoft.com/office/powerpoint/2010/main" val="313357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E470D-C1B5-8F1F-5189-9B1625259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Jobs That Earn Straight Commission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915C4-B3CF-8B80-CAE0-B913FF2C9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i="0" u="none" strike="noStrike" dirty="0">
                <a:solidFill>
                  <a:srgbClr val="2557A7"/>
                </a:solidFill>
                <a:effectLst/>
                <a:latin typeface="Indeed Sans"/>
                <a:hlinkClick r:id="rId2"/>
              </a:rPr>
              <a:t>Talent agent</a:t>
            </a:r>
            <a:endParaRPr lang="en-US" b="1" i="0" dirty="0">
              <a:solidFill>
                <a:srgbClr val="2D2D2D"/>
              </a:solidFill>
              <a:effectLst/>
              <a:latin typeface="Indeed Sans"/>
            </a:endParaRPr>
          </a:p>
          <a:p>
            <a:r>
              <a:rPr lang="en-US" b="1" i="0" u="none" strike="noStrike" dirty="0">
                <a:solidFill>
                  <a:srgbClr val="2557A7"/>
                </a:solidFill>
                <a:effectLst/>
                <a:latin typeface="Indeed Sans"/>
                <a:hlinkClick r:id="rId3"/>
              </a:rPr>
              <a:t>Recruiter</a:t>
            </a:r>
            <a:endParaRPr lang="en-US" b="1" dirty="0">
              <a:solidFill>
                <a:srgbClr val="2557A7"/>
              </a:solidFill>
              <a:latin typeface="Indeed Sans"/>
            </a:endParaRPr>
          </a:p>
          <a:p>
            <a:r>
              <a:rPr lang="en-US" b="1" i="0" u="none" strike="noStrike" dirty="0">
                <a:solidFill>
                  <a:srgbClr val="164081"/>
                </a:solidFill>
                <a:effectLst/>
                <a:latin typeface="Indeed Sans"/>
                <a:hlinkClick r:id="rId4"/>
              </a:rPr>
              <a:t>Literary agent</a:t>
            </a:r>
            <a:endParaRPr lang="en-US" b="1" i="0" dirty="0">
              <a:solidFill>
                <a:srgbClr val="2D2D2D"/>
              </a:solidFill>
              <a:effectLst/>
              <a:latin typeface="Indeed Sans"/>
            </a:endParaRPr>
          </a:p>
          <a:p>
            <a:pPr algn="l"/>
            <a:r>
              <a:rPr lang="en-US" b="1" i="0" u="none" strike="noStrike" dirty="0">
                <a:solidFill>
                  <a:srgbClr val="2557A7"/>
                </a:solidFill>
                <a:effectLst/>
                <a:latin typeface="Indeed Sans"/>
                <a:hlinkClick r:id="rId5"/>
              </a:rPr>
              <a:t>Promoter</a:t>
            </a:r>
            <a:endParaRPr lang="en-US" b="1" i="0" dirty="0">
              <a:solidFill>
                <a:srgbClr val="2D2D2D"/>
              </a:solidFill>
              <a:effectLst/>
              <a:latin typeface="Indeed Sans"/>
            </a:endParaRPr>
          </a:p>
          <a:p>
            <a:pPr algn="l"/>
            <a:r>
              <a:rPr lang="en-US" b="1" i="0" u="none" strike="noStrike" dirty="0">
                <a:solidFill>
                  <a:srgbClr val="2557A7"/>
                </a:solidFill>
                <a:effectLst/>
                <a:latin typeface="Indeed Sans"/>
                <a:hlinkClick r:id="rId6"/>
              </a:rPr>
              <a:t>Securities, commodities and financial services sales agent</a:t>
            </a:r>
            <a:endParaRPr lang="en-US" b="1" i="0" dirty="0">
              <a:solidFill>
                <a:srgbClr val="2D2D2D"/>
              </a:solidFill>
              <a:effectLst/>
              <a:latin typeface="Indeed Sans"/>
            </a:endParaRPr>
          </a:p>
          <a:p>
            <a:pPr algn="l"/>
            <a:r>
              <a:rPr lang="en-US" b="1" i="0" dirty="0">
                <a:solidFill>
                  <a:srgbClr val="2D2D2D"/>
                </a:solidFill>
                <a:effectLst/>
                <a:latin typeface="Indeed Sans"/>
              </a:rPr>
              <a:t> </a:t>
            </a:r>
            <a:r>
              <a:rPr lang="en-US" b="1" i="0" u="none" strike="noStrike" dirty="0">
                <a:solidFill>
                  <a:srgbClr val="2557A7"/>
                </a:solidFill>
                <a:effectLst/>
                <a:latin typeface="Indeed Sans"/>
                <a:hlinkClick r:id="rId7"/>
              </a:rPr>
              <a:t>Pharmaceutical sales representative</a:t>
            </a:r>
            <a:endParaRPr lang="en-US" b="1" i="0" dirty="0">
              <a:solidFill>
                <a:srgbClr val="2D2D2D"/>
              </a:solidFill>
              <a:effectLst/>
              <a:latin typeface="Indeed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Sales Engineers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Real estate agent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56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12E22ECF-B847-45B8-B0D3-850B3A3BD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176511" cy="1049235"/>
          </a:xfrm>
        </p:spPr>
        <p:txBody>
          <a:bodyPr>
            <a:normAutofit/>
          </a:bodyPr>
          <a:lstStyle/>
          <a:p>
            <a:r>
              <a:rPr lang="en-US" dirty="0"/>
              <a:t>Minimum Hourly Wage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864C4-68E7-42D1-BC23-670F9D4D8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464" y="2058304"/>
            <a:ext cx="5101619" cy="3450613"/>
          </a:xfrm>
        </p:spPr>
        <p:txBody>
          <a:bodyPr>
            <a:noAutofit/>
          </a:bodyPr>
          <a:lstStyle/>
          <a:p>
            <a:r>
              <a:rPr lang="en-US" sz="2800" dirty="0"/>
              <a:t>Can I pay you whatever I want per hour, salary etc.?</a:t>
            </a:r>
          </a:p>
          <a:p>
            <a:pPr lvl="1"/>
            <a:r>
              <a:rPr lang="en-US" sz="2400" dirty="0"/>
              <a:t>No there are laws that require a minimum wage</a:t>
            </a:r>
          </a:p>
          <a:p>
            <a:pPr lvl="1"/>
            <a:endParaRPr lang="en-US" sz="2400" dirty="0"/>
          </a:p>
          <a:p>
            <a:r>
              <a:rPr lang="en-US" sz="2800" dirty="0">
                <a:solidFill>
                  <a:srgbClr val="FF0000"/>
                </a:solidFill>
              </a:rPr>
              <a:t>Minimum wage</a:t>
            </a:r>
            <a:r>
              <a:rPr lang="en-US" sz="2800" dirty="0"/>
              <a:t>:  the lowest wage permitted by law </a:t>
            </a:r>
          </a:p>
        </p:txBody>
      </p:sp>
      <p:pic>
        <p:nvPicPr>
          <p:cNvPr id="10242" name="Picture 2" descr="Washington State announce 2021 minimum wage: $13.69 | News | nbcrightnow.com">
            <a:extLst>
              <a:ext uri="{FF2B5EF4-FFF2-40B4-BE49-F238E27FC236}">
                <a16:creationId xmlns:a16="http://schemas.microsoft.com/office/drawing/2014/main" id="{25A5C51D-52F7-41BB-AA4B-91EBF8495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28084" y="1853755"/>
            <a:ext cx="4960442" cy="3720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415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8B2BD-5780-4FF3-82F0-19DCDB5EF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to ask?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7CCC8-3472-4CE8-B321-CB5FE5B93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What is the minimum wage for the US?</a:t>
            </a:r>
          </a:p>
          <a:p>
            <a:r>
              <a:rPr lang="en-US" sz="2400" dirty="0"/>
              <a:t>Does every state have the same minimum wage?</a:t>
            </a:r>
          </a:p>
          <a:p>
            <a:r>
              <a:rPr lang="en-US" sz="2400" dirty="0"/>
              <a:t>Is the minimum wage the same for every single type of Job?</a:t>
            </a:r>
          </a:p>
        </p:txBody>
      </p:sp>
    </p:spTree>
    <p:extLst>
      <p:ext uri="{BB962C8B-B14F-4D97-AF65-F5344CB8AC3E}">
        <p14:creationId xmlns:p14="http://schemas.microsoft.com/office/powerpoint/2010/main" val="3912587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D5341F8-CBCF-4CDF-A88A-0C52D4C3F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176511" cy="1049235"/>
          </a:xfrm>
        </p:spPr>
        <p:txBody>
          <a:bodyPr>
            <a:normAutofit/>
          </a:bodyPr>
          <a:lstStyle/>
          <a:p>
            <a:r>
              <a:rPr lang="en-US" b="1" dirty="0"/>
              <a:t>Minimum</a:t>
            </a:r>
            <a:r>
              <a:rPr lang="en-US" dirty="0"/>
              <a:t> </a:t>
            </a:r>
            <a:r>
              <a:rPr lang="en-US" b="1" dirty="0"/>
              <a:t>Wage</a:t>
            </a:r>
            <a:r>
              <a:rPr lang="en-US" dirty="0"/>
              <a:t> </a:t>
            </a:r>
            <a:r>
              <a:rPr lang="en-US" b="1" dirty="0"/>
              <a:t>Assignment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6485D-B160-4846-85ED-BFB817598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4172212" cy="345061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Go to google classroom and complete the minimum wage assignment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 After Completing The Assignment, fill in the bottom of page 3 of your activity packet.</a:t>
            </a:r>
          </a:p>
        </p:txBody>
      </p:sp>
      <p:pic>
        <p:nvPicPr>
          <p:cNvPr id="4" name="Picture 2" descr="My (Our) Assignment – Keep swimmin'">
            <a:extLst>
              <a:ext uri="{FF2B5EF4-FFF2-40B4-BE49-F238E27FC236}">
                <a16:creationId xmlns:a16="http://schemas.microsoft.com/office/drawing/2014/main" id="{47FD9787-8174-9DEC-1153-508625D1D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0" y="0"/>
            <a:ext cx="6096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7279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84CA5-5E1D-498A-8665-C3D3FAF8B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86EBC-0FE1-407C-8FD1-68E22FA6A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en-US" dirty="0"/>
              <a:t>Cover the First Element of Finance - Income</a:t>
            </a:r>
          </a:p>
          <a:p>
            <a:pPr fontAlgn="base"/>
            <a:r>
              <a:rPr lang="en-US" dirty="0"/>
              <a:t>Types of Work - Full-Time vs Part-Time, Paid vs Unpaid</a:t>
            </a:r>
          </a:p>
          <a:p>
            <a:r>
              <a:rPr lang="en-US" dirty="0"/>
              <a:t> How you are paid your income</a:t>
            </a:r>
          </a:p>
          <a:p>
            <a:r>
              <a:rPr lang="en-US" dirty="0"/>
              <a:t>When you are paid your income</a:t>
            </a:r>
          </a:p>
        </p:txBody>
      </p:sp>
    </p:spTree>
    <p:extLst>
      <p:ext uri="{BB962C8B-B14F-4D97-AF65-F5344CB8AC3E}">
        <p14:creationId xmlns:p14="http://schemas.microsoft.com/office/powerpoint/2010/main" val="3970648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7" name="Rectangle 136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9AFF243-CEB1-475B-A67C-A0361CDF5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176511" cy="1049235"/>
          </a:xfrm>
        </p:spPr>
        <p:txBody>
          <a:bodyPr>
            <a:normAutofit/>
          </a:bodyPr>
          <a:lstStyle/>
          <a:p>
            <a:r>
              <a:rPr lang="en-US" b="1" dirty="0"/>
              <a:t>Types</a:t>
            </a:r>
            <a:r>
              <a:rPr lang="en-US" dirty="0"/>
              <a:t> </a:t>
            </a:r>
            <a:r>
              <a:rPr lang="en-US" b="1" dirty="0"/>
              <a:t>of</a:t>
            </a:r>
            <a:r>
              <a:rPr lang="en-US" dirty="0"/>
              <a:t> </a:t>
            </a:r>
            <a:r>
              <a:rPr lang="en-US" b="1" dirty="0"/>
              <a:t>Employment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7CCB8-E292-4A81-88E0-09E4C81CE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0" y="2015732"/>
            <a:ext cx="4644419" cy="4099318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2400" dirty="0"/>
              <a:t>Two Types of work that you may perform:</a:t>
            </a:r>
          </a:p>
          <a:p>
            <a:pPr marL="457200" indent="-457200" fontAlgn="base">
              <a:lnSpc>
                <a:spcPct val="110000"/>
              </a:lnSpc>
              <a:buFont typeface="+mj-lt"/>
              <a:buAutoNum type="arabicPeriod"/>
            </a:pPr>
            <a:r>
              <a:rPr lang="en-US" sz="2400" dirty="0"/>
              <a:t>Full-Time </a:t>
            </a:r>
          </a:p>
          <a:p>
            <a:pPr marL="457200" indent="-457200" fontAlgn="base">
              <a:lnSpc>
                <a:spcPct val="110000"/>
              </a:lnSpc>
              <a:buFont typeface="+mj-lt"/>
              <a:buAutoNum type="arabicPeriod"/>
            </a:pPr>
            <a:r>
              <a:rPr lang="en-US" sz="2400" dirty="0"/>
              <a:t>Part-Time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/>
          </a:p>
        </p:txBody>
      </p:sp>
      <p:pic>
        <p:nvPicPr>
          <p:cNvPr id="1028" name="Picture 4" descr="Can part-time professionals avoid doing a full-time job for part-time pay?  | HRZone">
            <a:extLst>
              <a:ext uri="{FF2B5EF4-FFF2-40B4-BE49-F238E27FC236}">
                <a16:creationId xmlns:a16="http://schemas.microsoft.com/office/drawing/2014/main" id="{03065567-A30F-44B4-91D4-C476DE8885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44106" y="1547500"/>
            <a:ext cx="4644419" cy="3300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" name="Picture 142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6594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BA37-D89E-4865-93DC-F4CADB344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en-US" sz="3200" u="sng" dirty="0">
                <a:hlinkClick r:id="rId4"/>
              </a:rPr>
              <a:t>Full-Time</a:t>
            </a:r>
            <a:r>
              <a:rPr lang="en-US" sz="3200" dirty="0"/>
              <a:t> - </a:t>
            </a:r>
            <a:r>
              <a:rPr lang="en-US" sz="2700" cap="none" dirty="0">
                <a:latin typeface="+mn-lt"/>
                <a:ea typeface="+mn-ea"/>
                <a:cs typeface="+mn-cs"/>
              </a:rPr>
              <a:t>an employee who works an average of at least 30 – 40 hours per week (for ND)</a:t>
            </a:r>
            <a:br>
              <a:rPr lang="en-US" sz="3200" dirty="0"/>
            </a:br>
            <a:br>
              <a:rPr lang="en-US" b="1" dirty="0"/>
            </a:br>
            <a:endParaRPr lang="en-US" dirty="0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458C212C-19DE-4C5A-B924-BBEBEFB7F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459130" y="2012810"/>
            <a:ext cx="3108945" cy="3453535"/>
            <a:chOff x="7807230" y="2012810"/>
            <a:chExt cx="3251252" cy="345986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12EE914-60A8-4356-91C6-7461A3704B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A556FA5E-3168-496B-88AF-213038F35B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solidFill>
              <a:schemeClr val="bg1"/>
            </a:soli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050" name="Picture 2" descr="Full Time Job Red Grunge Textured Vintage Isolated Stamp Stock Photo,  Picture And Royalty Free Image. Image 29178714.">
            <a:extLst>
              <a:ext uri="{FF2B5EF4-FFF2-40B4-BE49-F238E27FC236}">
                <a16:creationId xmlns:a16="http://schemas.microsoft.com/office/drawing/2014/main" id="{3E41485B-CC0B-4556-9A3A-895B06AFD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9882" y="2349065"/>
            <a:ext cx="2762372" cy="277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3CDA3-B304-4662-A90B-1D0E926E2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1625" y="1853754"/>
            <a:ext cx="7354115" cy="4290337"/>
          </a:xfrm>
        </p:spPr>
        <p:txBody>
          <a:bodyPr>
            <a:noAutofit/>
          </a:bodyPr>
          <a:lstStyle/>
          <a:p>
            <a:pPr lvl="1">
              <a:lnSpc>
                <a:spcPct val="110000"/>
              </a:lnSpc>
            </a:pPr>
            <a:r>
              <a:rPr lang="en-US" dirty="0"/>
              <a:t>Employers can define Fulltime between 30 or 40 hours 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Eligible for Mandatory benefits and  Voluntary Benefits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Benefits equate to approximately 28% more than salary/wage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Mandatory benefits </a:t>
            </a:r>
            <a:r>
              <a:rPr lang="en-US" dirty="0"/>
              <a:t>:  required to be given to employees</a:t>
            </a:r>
          </a:p>
          <a:p>
            <a:pPr lvl="2"/>
            <a:r>
              <a:rPr lang="en-US" dirty="0"/>
              <a:t>different by state but often include disability, FMLA, workman's compensation, Social Security and Medicare, Unemployment insurance, and Workers' compensation insurance </a:t>
            </a:r>
          </a:p>
          <a:p>
            <a:pPr lvl="1">
              <a:lnSpc>
                <a:spcPct val="110000"/>
              </a:lnSpc>
            </a:pPr>
            <a:r>
              <a:rPr lang="en-US" b="1" dirty="0">
                <a:solidFill>
                  <a:srgbClr val="FF0000"/>
                </a:solidFill>
              </a:rPr>
              <a:t>Voluntary benefits: </a:t>
            </a:r>
            <a:r>
              <a:rPr lang="en-US" dirty="0"/>
              <a:t> employers can choose to offer these benefits and employees can choose to take or not take them.  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These include - Vacation time, PTO, health insurance, retirement plans, dental etc.  Different by employer and use to recruit</a:t>
            </a:r>
          </a:p>
        </p:txBody>
      </p:sp>
      <p:grpSp>
        <p:nvGrpSpPr>
          <p:cNvPr id="99" name="SMARTInkShape-Group207">
            <a:extLst>
              <a:ext uri="{FF2B5EF4-FFF2-40B4-BE49-F238E27FC236}">
                <a16:creationId xmlns:a16="http://schemas.microsoft.com/office/drawing/2014/main" id="{463AFFB0-AC41-43B9-81A7-18D2B49F652D}"/>
              </a:ext>
            </a:extLst>
          </p:cNvPr>
          <p:cNvGrpSpPr/>
          <p:nvPr/>
        </p:nvGrpSpPr>
        <p:grpSpPr>
          <a:xfrm>
            <a:off x="8297333" y="4851400"/>
            <a:ext cx="110068" cy="76201"/>
            <a:chOff x="8297333" y="4851400"/>
            <a:chExt cx="110068" cy="76201"/>
          </a:xfrm>
        </p:grpSpPr>
        <p:sp>
          <p:nvSpPr>
            <p:cNvPr id="97" name="SMARTInkShape-474">
              <a:extLst>
                <a:ext uri="{FF2B5EF4-FFF2-40B4-BE49-F238E27FC236}">
                  <a16:creationId xmlns:a16="http://schemas.microsoft.com/office/drawing/2014/main" id="{714E9805-B828-4919-862C-0ED18DA90B15}"/>
                </a:ext>
              </a:extLst>
            </p:cNvPr>
            <p:cNvSpPr/>
            <p:nvPr>
              <p:custDataLst>
                <p:tags r:id="rId1"/>
              </p:custDataLst>
            </p:nvPr>
          </p:nvSpPr>
          <p:spPr>
            <a:xfrm>
              <a:off x="8382000" y="4851400"/>
              <a:ext cx="25401" cy="33868"/>
            </a:xfrm>
            <a:custGeom>
              <a:avLst/>
              <a:gdLst/>
              <a:ahLst/>
              <a:cxnLst/>
              <a:rect l="0" t="0" r="0" b="0"/>
              <a:pathLst>
                <a:path w="25401" h="33868">
                  <a:moveTo>
                    <a:pt x="25400" y="33867"/>
                  </a:moveTo>
                  <a:lnTo>
                    <a:pt x="25400" y="33867"/>
                  </a:lnTo>
                  <a:lnTo>
                    <a:pt x="20905" y="29372"/>
                  </a:lnTo>
                  <a:lnTo>
                    <a:pt x="18698" y="24657"/>
                  </a:lnTo>
                  <a:lnTo>
                    <a:pt x="18110" y="22082"/>
                  </a:lnTo>
                  <a:lnTo>
                    <a:pt x="16776" y="20366"/>
                  </a:lnTo>
                  <a:lnTo>
                    <a:pt x="5252" y="12891"/>
                  </a:lnTo>
                  <a:lnTo>
                    <a:pt x="2334" y="7925"/>
                  </a:lnTo>
                  <a:lnTo>
                    <a:pt x="0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SMARTInkShape-475">
              <a:extLst>
                <a:ext uri="{FF2B5EF4-FFF2-40B4-BE49-F238E27FC236}">
                  <a16:creationId xmlns:a16="http://schemas.microsoft.com/office/drawing/2014/main" id="{3C18AFC6-21AF-4555-B45E-7A4423EED8D6}"/>
                </a:ext>
              </a:extLst>
            </p:cNvPr>
            <p:cNvSpPr/>
            <p:nvPr>
              <p:custDataLst>
                <p:tags r:id="rId2"/>
              </p:custDataLst>
            </p:nvPr>
          </p:nvSpPr>
          <p:spPr>
            <a:xfrm>
              <a:off x="8297333" y="4910667"/>
              <a:ext cx="42335" cy="16934"/>
            </a:xfrm>
            <a:custGeom>
              <a:avLst/>
              <a:gdLst/>
              <a:ahLst/>
              <a:cxnLst/>
              <a:rect l="0" t="0" r="0" b="0"/>
              <a:pathLst>
                <a:path w="42335" h="16934">
                  <a:moveTo>
                    <a:pt x="42334" y="0"/>
                  </a:moveTo>
                  <a:lnTo>
                    <a:pt x="42334" y="0"/>
                  </a:lnTo>
                  <a:lnTo>
                    <a:pt x="37839" y="4494"/>
                  </a:lnTo>
                  <a:lnTo>
                    <a:pt x="30615" y="6700"/>
                  </a:lnTo>
                  <a:lnTo>
                    <a:pt x="11976" y="9174"/>
                  </a:lnTo>
                  <a:lnTo>
                    <a:pt x="0" y="16933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1743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4E7BA37-D89E-4865-93DC-F4CADB344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176511" cy="1049235"/>
          </a:xfrm>
        </p:spPr>
        <p:txBody>
          <a:bodyPr>
            <a:normAutofit/>
          </a:bodyPr>
          <a:lstStyle/>
          <a:p>
            <a:r>
              <a:rPr lang="en-US" sz="2200" b="1"/>
              <a:t>Full-Time vs Part-Time</a:t>
            </a:r>
            <a:br>
              <a:rPr lang="en-US" sz="2200" b="1"/>
            </a:br>
            <a:endParaRPr lang="en-US" sz="220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3CDA3-B304-4662-A90B-1D0E926E2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147" y="2015732"/>
            <a:ext cx="4486646" cy="3450613"/>
          </a:xfrm>
        </p:spPr>
        <p:txBody>
          <a:bodyPr>
            <a:noAutofit/>
          </a:bodyPr>
          <a:lstStyle/>
          <a:p>
            <a:r>
              <a:rPr lang="en-US" sz="2400" u="sng" dirty="0">
                <a:hlinkClick r:id="rId2"/>
              </a:rPr>
              <a:t>Part-Time</a:t>
            </a:r>
            <a:r>
              <a:rPr lang="en-US" sz="2400" dirty="0"/>
              <a:t> - An employee who works an average of </a:t>
            </a:r>
            <a:r>
              <a:rPr lang="en-US" sz="2400" u="sng" dirty="0"/>
              <a:t>less than</a:t>
            </a:r>
            <a:r>
              <a:rPr lang="en-US" sz="2400" dirty="0"/>
              <a:t> 30 hours per week</a:t>
            </a:r>
          </a:p>
          <a:p>
            <a:pPr lvl="1"/>
            <a:r>
              <a:rPr lang="en-US" sz="2000" dirty="0"/>
              <a:t>Benefits such as vacation, and sick leave, dental insurance </a:t>
            </a:r>
            <a:r>
              <a:rPr lang="en-US" sz="2000" b="1" u="sng" dirty="0"/>
              <a:t>ARE NOT </a:t>
            </a:r>
            <a:r>
              <a:rPr lang="en-US" sz="2000" dirty="0"/>
              <a:t>required </a:t>
            </a:r>
          </a:p>
          <a:p>
            <a:pPr lvl="1"/>
            <a:r>
              <a:rPr lang="en-US" sz="2000" dirty="0"/>
              <a:t>Often not offered but reduced benefits can be offered to attract and retain good employees.</a:t>
            </a:r>
          </a:p>
        </p:txBody>
      </p:sp>
      <p:pic>
        <p:nvPicPr>
          <p:cNvPr id="3074" name="Picture 2" descr="Top 25 Part Time Job Boards - JullienGordon.com">
            <a:extLst>
              <a:ext uri="{FF2B5EF4-FFF2-40B4-BE49-F238E27FC236}">
                <a16:creationId xmlns:a16="http://schemas.microsoft.com/office/drawing/2014/main" id="{40D9CB64-E136-40F1-81D4-562B8ABAE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4411" y="1485490"/>
            <a:ext cx="4960442" cy="3300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8489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25A24-14A2-4D20-B814-7305B46E3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Compensation Types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2DFB9-87A5-4893-BC3D-C722E77CF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190601"/>
            <a:ext cx="9603275" cy="3450613"/>
          </a:xfrm>
        </p:spPr>
        <p:txBody>
          <a:bodyPr>
            <a:normAutofit/>
          </a:bodyPr>
          <a:lstStyle/>
          <a:p>
            <a:r>
              <a:rPr lang="en-US" sz="2800" u="sng" dirty="0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Paid</a:t>
            </a:r>
            <a:r>
              <a:rPr lang="en-US" sz="2800" u="sng" dirty="0">
                <a:hlinkClick r:id="rId4"/>
              </a:rPr>
              <a:t> </a:t>
            </a:r>
            <a:r>
              <a:rPr lang="en-US" sz="2800" u="sng" dirty="0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Work</a:t>
            </a:r>
            <a:r>
              <a:rPr lang="en-US" sz="2800" dirty="0"/>
              <a:t> - when an employee is given “compensation for employment” including cash payment and (possibly) other tangible benefits (health insurance, company stock, etc.)</a:t>
            </a:r>
          </a:p>
          <a:p>
            <a:r>
              <a:rPr lang="en-US" sz="2800" u="sng" dirty="0">
                <a:solidFill>
                  <a:srgbClr val="FF0000"/>
                </a:solidFill>
              </a:rPr>
              <a:t>Unpaid Work </a:t>
            </a:r>
            <a:r>
              <a:rPr lang="en-US" sz="2800" dirty="0"/>
              <a:t>- When an employee is not given any monetary compensation for their work</a:t>
            </a:r>
          </a:p>
          <a:p>
            <a:pPr lvl="1" fontAlgn="base"/>
            <a:r>
              <a:rPr lang="en-US" sz="2400" dirty="0"/>
              <a:t>What they gain is work experience, a sense of accomplishment, etc.</a:t>
            </a:r>
          </a:p>
          <a:p>
            <a:endParaRPr lang="en-US" sz="2800" u="sng" dirty="0"/>
          </a:p>
        </p:txBody>
      </p:sp>
      <p:sp>
        <p:nvSpPr>
          <p:cNvPr id="14" name="SMARTInkShape-442">
            <a:extLst>
              <a:ext uri="{FF2B5EF4-FFF2-40B4-BE49-F238E27FC236}">
                <a16:creationId xmlns:a16="http://schemas.microsoft.com/office/drawing/2014/main" id="{392A2099-B0D2-4C3C-9ACD-6EC918A1B3E3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1641770" y="3437467"/>
            <a:ext cx="25298" cy="8467"/>
          </a:xfrm>
          <a:custGeom>
            <a:avLst/>
            <a:gdLst/>
            <a:ahLst/>
            <a:cxnLst/>
            <a:rect l="0" t="0" r="0" b="0"/>
            <a:pathLst>
              <a:path w="25298" h="8467">
                <a:moveTo>
                  <a:pt x="25297" y="8466"/>
                </a:moveTo>
                <a:lnTo>
                  <a:pt x="25297" y="8466"/>
                </a:lnTo>
                <a:lnTo>
                  <a:pt x="9541" y="8466"/>
                </a:lnTo>
                <a:lnTo>
                  <a:pt x="9149" y="7525"/>
                </a:lnTo>
                <a:lnTo>
                  <a:pt x="8363" y="0"/>
                </a:lnTo>
                <a:lnTo>
                  <a:pt x="0" y="0"/>
                </a:lnTo>
                <a:lnTo>
                  <a:pt x="8363" y="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MARTInkShape-451">
            <a:extLst>
              <a:ext uri="{FF2B5EF4-FFF2-40B4-BE49-F238E27FC236}">
                <a16:creationId xmlns:a16="http://schemas.microsoft.com/office/drawing/2014/main" id="{0A84CF3B-1042-47EF-A77C-91C0428EC45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126133" y="1439333"/>
            <a:ext cx="8468" cy="1"/>
          </a:xfrm>
          <a:custGeom>
            <a:avLst/>
            <a:gdLst/>
            <a:ahLst/>
            <a:cxnLst/>
            <a:rect l="0" t="0" r="0" b="0"/>
            <a:pathLst>
              <a:path w="8468" h="1">
                <a:moveTo>
                  <a:pt x="0" y="0"/>
                </a:moveTo>
                <a:lnTo>
                  <a:pt x="0" y="0"/>
                </a:lnTo>
                <a:lnTo>
                  <a:pt x="8467" y="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8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C63C853E-3842-4594-86A9-051FFAF4D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B591CDC5-6B61-4116-B3B5-0FF42B6E6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25B08984-5BEB-422F-A364-2B41E6A516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8F413B1-54E0-4B16-92AB-1CC5C7D64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2E67E8BF-E4B2-4098-9FB3-9E400BD86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30686" y="4905349"/>
            <a:ext cx="5610646" cy="1450464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C93F23-E14A-4B43-B48B-B30BC5BD8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2" y="5239131"/>
            <a:ext cx="5279490" cy="9600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FFFFFE"/>
                </a:solidFill>
              </a:rPr>
              <a:t>Types of Income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781A10F-5DF6-4C9B-AE0B-5249E4399D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4411" y="5073596"/>
            <a:ext cx="5283196" cy="0"/>
          </a:xfrm>
          <a:prstGeom prst="line">
            <a:avLst/>
          </a:prstGeom>
          <a:ln w="31750">
            <a:solidFill>
              <a:srgbClr val="FEFF6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B9FC52-5DC9-D18B-2C0C-972FE8165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Types of Incomes">
            <a:extLst>
              <a:ext uri="{FF2B5EF4-FFF2-40B4-BE49-F238E27FC236}">
                <a16:creationId xmlns:a16="http://schemas.microsoft.com/office/drawing/2014/main" id="{1ABE2E9F-F14E-902E-0D5D-312D8110E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676" y="11430"/>
            <a:ext cx="1105947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0663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5BB14454-D00C-4958-BB39-F5F9F3ACD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8A657A7-C4E5-425B-98FA-BB817FF7BF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8029" y="1847088"/>
            <a:ext cx="352036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414B24E-6725-44E7-8839-F50AC2401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030" y="804520"/>
            <a:ext cx="3520367" cy="1049235"/>
          </a:xfrm>
        </p:spPr>
        <p:txBody>
          <a:bodyPr>
            <a:normAutofit/>
          </a:bodyPr>
          <a:lstStyle/>
          <a:p>
            <a:r>
              <a:rPr lang="en-US" sz="2500" b="1" dirty="0"/>
              <a:t>How you are paid Your Income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1084370-0E70-4003-9787-3490FCC20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2B7C66D2-22E8-4E8F-829B-050BFA7C8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7" y="482171"/>
            <a:ext cx="6104331" cy="5149101"/>
            <a:chOff x="7463259" y="583365"/>
            <a:chExt cx="6104330" cy="5181928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F0B78D6F-1F61-4DBB-8F5A-934BB850DD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9" y="583365"/>
              <a:ext cx="6104330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23EA261D-1F8C-4BE5-8586-3C1CC5CE80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8" y="915807"/>
              <a:ext cx="5471354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098" name="Picture 2" descr="How to Create Multiple Sources of Income | SmallBizClub">
            <a:extLst>
              <a:ext uri="{FF2B5EF4-FFF2-40B4-BE49-F238E27FC236}">
                <a16:creationId xmlns:a16="http://schemas.microsoft.com/office/drawing/2014/main" id="{274586C6-F414-46A9-AC4B-886513AFDA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55" r="11721"/>
          <a:stretch/>
        </p:blipFill>
        <p:spPr bwMode="auto">
          <a:xfrm>
            <a:off x="1271223" y="1116345"/>
            <a:ext cx="4825148" cy="3866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11F37-9BE7-4BA9-B551-43CBF5F26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8803" y="2180659"/>
            <a:ext cx="3520368" cy="345061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Salary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Wage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Stipend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Commission</a:t>
            </a:r>
          </a:p>
        </p:txBody>
      </p:sp>
      <p:pic>
        <p:nvPicPr>
          <p:cNvPr id="81" name="Picture 80">
            <a:extLst>
              <a:ext uri="{FF2B5EF4-FFF2-40B4-BE49-F238E27FC236}">
                <a16:creationId xmlns:a16="http://schemas.microsoft.com/office/drawing/2014/main" id="{3635D2BC-4EDA-4A3E-83BF-035608099B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A3C86EB9-7FA9-42F7-B348-A7FD17436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SMARTInkShape-Group185">
            <a:extLst>
              <a:ext uri="{FF2B5EF4-FFF2-40B4-BE49-F238E27FC236}">
                <a16:creationId xmlns:a16="http://schemas.microsoft.com/office/drawing/2014/main" id="{E2C29BE4-ADC0-4C2A-BDD5-A74866706370}"/>
              </a:ext>
            </a:extLst>
          </p:cNvPr>
          <p:cNvGrpSpPr/>
          <p:nvPr/>
        </p:nvGrpSpPr>
        <p:grpSpPr>
          <a:xfrm>
            <a:off x="9973733" y="4097867"/>
            <a:ext cx="25401" cy="84667"/>
            <a:chOff x="9973733" y="4097867"/>
            <a:chExt cx="25401" cy="84667"/>
          </a:xfrm>
        </p:grpSpPr>
        <p:sp>
          <p:nvSpPr>
            <p:cNvPr id="12" name="SMARTInkShape-419">
              <a:extLst>
                <a:ext uri="{FF2B5EF4-FFF2-40B4-BE49-F238E27FC236}">
                  <a16:creationId xmlns:a16="http://schemas.microsoft.com/office/drawing/2014/main" id="{83BCE496-C97E-4D97-895E-4E734917F740}"/>
                </a:ext>
              </a:extLst>
            </p:cNvPr>
            <p:cNvSpPr/>
            <p:nvPr>
              <p:custDataLst>
                <p:tags r:id="rId1"/>
              </p:custDataLst>
            </p:nvPr>
          </p:nvSpPr>
          <p:spPr>
            <a:xfrm>
              <a:off x="9990667" y="4097867"/>
              <a:ext cx="8467" cy="1"/>
            </a:xfrm>
            <a:custGeom>
              <a:avLst/>
              <a:gdLst/>
              <a:ahLst/>
              <a:cxnLst/>
              <a:rect l="0" t="0" r="0" b="0"/>
              <a:pathLst>
                <a:path w="8467" h="1">
                  <a:moveTo>
                    <a:pt x="0" y="0"/>
                  </a:moveTo>
                  <a:lnTo>
                    <a:pt x="0" y="0"/>
                  </a:lnTo>
                  <a:lnTo>
                    <a:pt x="8466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SMARTInkShape-420">
              <a:extLst>
                <a:ext uri="{FF2B5EF4-FFF2-40B4-BE49-F238E27FC236}">
                  <a16:creationId xmlns:a16="http://schemas.microsoft.com/office/drawing/2014/main" id="{8408A0CB-B2DB-4ECA-9FE6-7D949B024AD3}"/>
                </a:ext>
              </a:extLst>
            </p:cNvPr>
            <p:cNvSpPr/>
            <p:nvPr>
              <p:custDataLst>
                <p:tags r:id="rId2"/>
              </p:custDataLst>
            </p:nvPr>
          </p:nvSpPr>
          <p:spPr>
            <a:xfrm>
              <a:off x="9973733" y="4182533"/>
              <a:ext cx="8468" cy="1"/>
            </a:xfrm>
            <a:custGeom>
              <a:avLst/>
              <a:gdLst/>
              <a:ahLst/>
              <a:cxnLst/>
              <a:rect l="0" t="0" r="0" b="0"/>
              <a:pathLst>
                <a:path w="8468" h="1">
                  <a:moveTo>
                    <a:pt x="0" y="0"/>
                  </a:moveTo>
                  <a:lnTo>
                    <a:pt x="0" y="0"/>
                  </a:lnTo>
                  <a:lnTo>
                    <a:pt x="8467" y="0"/>
                  </a:lnTo>
                </a:path>
              </a:pathLst>
            </a:cu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7429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1B0D2-82B4-4B10-9272-8FE3287FB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379" y="965016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1. </a:t>
            </a:r>
            <a:r>
              <a:rPr lang="en-US" sz="3200" u="sng" dirty="0">
                <a:solidFill>
                  <a:srgbClr val="FF0000"/>
                </a:solidFill>
              </a:rPr>
              <a:t>Salary</a:t>
            </a:r>
            <a:r>
              <a:rPr lang="en-US" sz="3200" dirty="0"/>
              <a:t> - </a:t>
            </a:r>
            <a:r>
              <a:rPr lang="en-US" sz="2700" i="1" cap="none" dirty="0">
                <a:latin typeface="+mn-lt"/>
                <a:ea typeface="+mn-ea"/>
                <a:cs typeface="+mn-cs"/>
              </a:rPr>
              <a:t>offered an annual amount to compensate you for the full value of your work.</a:t>
            </a:r>
            <a:br>
              <a:rPr lang="en-US" sz="3200" dirty="0"/>
            </a:br>
            <a:endParaRPr lang="en-US" dirty="0"/>
          </a:p>
        </p:txBody>
      </p:sp>
      <p:pic>
        <p:nvPicPr>
          <p:cNvPr id="7170" name="Picture 2" descr="Base Pay Definition">
            <a:extLst>
              <a:ext uri="{FF2B5EF4-FFF2-40B4-BE49-F238E27FC236}">
                <a16:creationId xmlns:a16="http://schemas.microsoft.com/office/drawing/2014/main" id="{2F18D734-6CAC-4250-A0C7-638D875AB0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51579" y="2474869"/>
            <a:ext cx="3189591" cy="2529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C0BF6-E8D3-4D69-9EA8-C2F964865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5507" y="2014251"/>
            <a:ext cx="6289962" cy="3450613"/>
          </a:xfrm>
        </p:spPr>
        <p:txBody>
          <a:bodyPr>
            <a:noAutofit/>
          </a:bodyPr>
          <a:lstStyle/>
          <a:p>
            <a:pPr lvl="1" fontAlgn="base">
              <a:lnSpc>
                <a:spcPct val="110000"/>
              </a:lnSpc>
            </a:pPr>
            <a:r>
              <a:rPr lang="en-US" sz="2400" i="1" dirty="0"/>
              <a:t>Set yearly amount </a:t>
            </a:r>
          </a:p>
          <a:p>
            <a:pPr lvl="2" fontAlgn="base">
              <a:lnSpc>
                <a:spcPct val="110000"/>
              </a:lnSpc>
            </a:pPr>
            <a:r>
              <a:rPr lang="en-US" sz="2200" i="1" dirty="0"/>
              <a:t>Example:  $54,000 a year (this is how you are offered employment)</a:t>
            </a:r>
          </a:p>
          <a:p>
            <a:pPr lvl="1" fontAlgn="base">
              <a:lnSpc>
                <a:spcPct val="110000"/>
              </a:lnSpc>
            </a:pPr>
            <a:r>
              <a:rPr lang="en-US" sz="2400" i="1" dirty="0"/>
              <a:t>Employees will then calculate pay as hourly, weekly, or monthly.  Ex = $4000 a month</a:t>
            </a:r>
          </a:p>
          <a:p>
            <a:pPr lvl="1" fontAlgn="base">
              <a:lnSpc>
                <a:spcPct val="110000"/>
              </a:lnSpc>
            </a:pPr>
            <a:r>
              <a:rPr lang="en-US" sz="2400" i="1" dirty="0"/>
              <a:t>Paycheck is always for the same amount</a:t>
            </a:r>
          </a:p>
          <a:p>
            <a:pPr lvl="1" fontAlgn="base">
              <a:lnSpc>
                <a:spcPct val="110000"/>
              </a:lnSpc>
            </a:pPr>
            <a:r>
              <a:rPr lang="en-US" sz="2400" b="1" i="1" dirty="0">
                <a:solidFill>
                  <a:srgbClr val="FF0000"/>
                </a:solidFill>
              </a:rPr>
              <a:t>AKA - Exempt Employees</a:t>
            </a:r>
            <a:r>
              <a:rPr lang="en-US" sz="2400" b="1" i="1" dirty="0"/>
              <a:t> </a:t>
            </a:r>
            <a:r>
              <a:rPr lang="en-US" sz="2400" i="1" dirty="0"/>
              <a:t>- </a:t>
            </a:r>
            <a:r>
              <a:rPr lang="en-US" sz="2400" dirty="0"/>
              <a:t>workers who </a:t>
            </a:r>
            <a:r>
              <a:rPr lang="en-US" sz="2400" b="1" dirty="0"/>
              <a:t>DO NOT </a:t>
            </a:r>
            <a:r>
              <a:rPr lang="en-US" sz="2400" dirty="0"/>
              <a:t>qualify for overtime pay (</a:t>
            </a:r>
            <a:r>
              <a:rPr lang="en-US" dirty="0"/>
              <a:t>expected to perform their job duties regardless of how many hours they work)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9374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10319</TotalTime>
  <Words>865</Words>
  <Application>Microsoft Office PowerPoint</Application>
  <PresentationFormat>Widescreen</PresentationFormat>
  <Paragraphs>79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Gill Sans MT</vt:lpstr>
      <vt:lpstr>Google Sans</vt:lpstr>
      <vt:lpstr>Indeed Sans</vt:lpstr>
      <vt:lpstr>Gallery</vt:lpstr>
      <vt:lpstr>Career Choice</vt:lpstr>
      <vt:lpstr>Objectives</vt:lpstr>
      <vt:lpstr>Types of Employment</vt:lpstr>
      <vt:lpstr>Full-Time - an employee who works an average of at least 30 – 40 hours per week (for ND)  </vt:lpstr>
      <vt:lpstr>Full-Time vs Part-Time </vt:lpstr>
      <vt:lpstr>Compensation Types </vt:lpstr>
      <vt:lpstr>Types of Income</vt:lpstr>
      <vt:lpstr>How you are paid Your Income</vt:lpstr>
      <vt:lpstr>1. Salary - offered an annual amount to compensate you for the full value of your work. </vt:lpstr>
      <vt:lpstr>2  Wage - paid a set amount for every hour worked </vt:lpstr>
      <vt:lpstr>3 - Bonus -  additional incentives offered to employees on top of their regular salary, often aimed at increasing productivity and employee retention </vt:lpstr>
      <vt:lpstr>4 – Commission  - sum of money that is paid to an employee as a percentage of what he/she sold </vt:lpstr>
      <vt:lpstr>Jobs That Earn Straight Commission</vt:lpstr>
      <vt:lpstr>Minimum Hourly Wage</vt:lpstr>
      <vt:lpstr>Questions to ask?</vt:lpstr>
      <vt:lpstr>Minimum Wage 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Choice</dc:title>
  <dc:creator>Cassie Vetter</dc:creator>
  <cp:lastModifiedBy>Cassie Vetter</cp:lastModifiedBy>
  <cp:revision>49</cp:revision>
  <dcterms:created xsi:type="dcterms:W3CDTF">2021-01-24T18:49:48Z</dcterms:created>
  <dcterms:modified xsi:type="dcterms:W3CDTF">2025-01-28T17:24:06Z</dcterms:modified>
</cp:coreProperties>
</file>